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85" r:id="rId4"/>
    <p:sldId id="284" r:id="rId5"/>
    <p:sldId id="275" r:id="rId6"/>
    <p:sldId id="273" r:id="rId7"/>
    <p:sldId id="276" r:id="rId8"/>
    <p:sldId id="271" r:id="rId9"/>
    <p:sldId id="277" r:id="rId10"/>
    <p:sldId id="280" r:id="rId11"/>
    <p:sldId id="279" r:id="rId12"/>
    <p:sldId id="282" r:id="rId13"/>
    <p:sldId id="265" r:id="rId14"/>
    <p:sldId id="283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960"/>
    <a:srgbClr val="0B408F"/>
    <a:srgbClr val="0F1657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9D53A2-DD07-DEC6-90EB-9AE49851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1AE31F4-4278-A570-4DA5-03AE9447F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FED2F4-5539-19E0-00D8-60C7EA7F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157458-2658-DC8F-6006-13F78AE4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CC8603-4BF3-58AE-459A-E49587C8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9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DA92A1-D1CE-80B9-7624-277E28BB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F41EC14-F556-1DCA-ACBF-1BB0CAFB3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D03EA2-289C-EB7A-5864-C0EE54B0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AAB8E4-7347-21D9-E383-1BD9439A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229E0-8003-84DF-A368-B89996E3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1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476F168-FEDB-C9AB-9D9B-66C0C5FE7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66EA05-A665-9036-CAC5-58D3C1993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2EA9E4-25B7-E0A0-0238-EC778267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4F50C8-C3EB-35DB-AE69-DFCF954C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61AE68-C8D8-0C8B-C3D0-F8906641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D972A2-4A05-7964-C05E-4BEE0AA3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187992-BC21-62B8-0F09-E9A2C04DA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64E15F-6043-4AD2-269A-BCA2E292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00B097-17DD-74E8-8067-B3932F22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4F05E5-6D33-1C67-0F74-E4FFAC34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6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E1EA89-A2B6-1DFF-6514-ED0F0CD6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6B86AB-F5CC-5DF2-93B9-C25A00E78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E6D1CC-F779-8128-B460-5585EE79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AB275A-90D2-2991-4080-9CE5F65B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04D1BE-4C2C-603F-D87E-C4759C8B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7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9CE29-EEF9-3509-1ECA-798CB5FC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9091E5-1BF9-EF60-FA55-699A4C4E3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C7DCBD6-E74E-972C-80FF-F6F1CE6C6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8CB276-5DCB-8AF6-4AB5-02212B8A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3D622D-4AF8-37F5-3FC5-25856450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A5FF11-D858-F0CC-A2B8-7308DD47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0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0E711-2E2F-9995-A838-A2BCE8B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4CB638-39A4-67CF-69FF-C110E3A0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8F11C6-FFB1-22B6-3874-C6B2F7C09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52416E6-FA8B-EB6B-BB2D-7DA3D1A3A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78289D5-F0B4-9B87-FEB7-7DA13DB81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0F951AC-9CC2-9A8E-A29B-35A222AA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67DB98E-B44B-142E-5C6F-6B177984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96FF659-55DA-EDF3-390E-98407524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FA59E1-473F-C98E-4670-A32E986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F44295-69CF-F508-03FD-3828D314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CF807EE-64D0-FB01-A9AA-7E34C172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FF87C2-94E8-FD8C-91C6-8B5DAB7A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E616CEF-6FB8-C06D-79DC-0667BE9F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4307DFA-9C2E-EA5A-85BD-4D735CA3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EED9D29-2A99-F170-F801-D34AC5BE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5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C23E9-3F7E-F034-180E-D8EAA0BD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32F2C3-28AA-2382-C8A5-0B860474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647EE0-09F1-2A8A-78A0-78CC10217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0CD634-4F51-0177-038B-1072D6DD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671FEB0-1F63-2095-B988-443BBC74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C4D2DB-BDD0-3BF4-CCA2-F4051FAB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C46BC-C956-3F39-AD81-FCC314F5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720E12-6778-0A45-E8C7-C41A33D2A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7A5316-4C27-DCED-9154-F05ABC02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921466-8129-370F-5272-F904FB8B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26FDAD-1BC9-D2EA-57CC-2EBB1BD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E4468B-A3D9-6ABC-6FFF-BAADD32B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5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54FDB3-3D51-72B3-A102-9B8AA5AF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276CB7-385A-A2DB-B657-68D77E86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590CD1-4591-6AA5-B9B4-769CC74E1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C714-2F9C-4210-BD32-4BD8C6F46FF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3BA3D1-5D8C-56EF-2BDE-1C53830BB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1FAE43-0F9C-81F4-080A-9FB67058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73BB-2F79-443D-B887-0F679863D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dadeti.ru/kontakty.html" TargetMode="External"/><Relationship Id="rId2" Type="http://schemas.openxmlformats.org/officeDocument/2006/relationships/hyperlink" Target="http://ladadet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1C7E1-FD71-6444-82E7-E81FCE29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31654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Проект</a:t>
            </a:r>
            <a:br>
              <a:rPr lang="ru-RU" dirty="0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Городской ресурсный центр профилактики </a:t>
            </a:r>
            <a:r>
              <a:rPr lang="ru-RU" b="1" dirty="0" err="1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 в образовательной среде “</a:t>
            </a:r>
            <a:r>
              <a:rPr lang="ru-RU" b="1" dirty="0" err="1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Антибуллинг</a:t>
            </a:r>
            <a:r>
              <a:rPr lang="ru-RU" b="1" dirty="0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-навигатор”</a:t>
            </a:r>
            <a:endParaRPr lang="ru-RU" b="1" dirty="0">
              <a:solidFill>
                <a:srgbClr val="0B408F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B7C5C1-2F43-CD25-D99A-E950514D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3" y="5425439"/>
            <a:ext cx="11575375" cy="1227909"/>
          </a:xfrm>
          <a:solidFill>
            <a:srgbClr val="0639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Нижегородская областная общественная организация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«Семейный центр «ЛАДА»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" y="138703"/>
            <a:ext cx="11575375" cy="51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1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14AD2A-021B-C7D9-F22C-116DA1D5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68EBB751-351B-7B45-28E0-0FA934E2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97" y="243205"/>
            <a:ext cx="3263503" cy="4351338"/>
          </a:xfr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126A0CC-6D37-66A3-97DD-E3BC6B881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8" y="243205"/>
            <a:ext cx="3263504" cy="4351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22CA70F-4E4E-2913-382D-42B8E097F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30" y="243206"/>
            <a:ext cx="3263503" cy="4351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9" y="4327752"/>
            <a:ext cx="5433060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2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CA7BE-7674-06D6-F179-91E50D4C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365126"/>
            <a:ext cx="11598966" cy="39024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highlight>
                  <a:srgbClr val="063960"/>
                </a:highlight>
                <a:latin typeface="+mn-lt"/>
              </a:rPr>
              <a:t>Основные мероприятия, проведенные в рамках проекта</a:t>
            </a:r>
            <a:endParaRPr lang="ru-RU" sz="3600" b="1" dirty="0">
              <a:solidFill>
                <a:schemeClr val="bg1"/>
              </a:solidFill>
              <a:highlight>
                <a:srgbClr val="063960"/>
              </a:highligh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C23D5C-1BB6-9EE8-3F27-6E4A136E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924340"/>
            <a:ext cx="11767931" cy="583427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В рамках проекта  осуществлено: </a:t>
            </a:r>
            <a:endParaRPr lang="ru-RU" sz="2000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1. Обучено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15 специалистов </a:t>
            </a: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по направлению: "Безопасность в детских коллективах</a:t>
            </a:r>
            <a:r>
              <a:rPr lang="ru-RU" sz="2000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";</a:t>
            </a:r>
            <a:endParaRPr lang="ru-RU" sz="2000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2. В семинаре для психологов и социальных педагогов школ города по теме "Основы типологии и профилактика </a:t>
            </a:r>
            <a:r>
              <a:rPr lang="ru-RU" sz="2000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травли» приняло </a:t>
            </a: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участие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30 участников. </a:t>
            </a:r>
            <a:endParaRPr lang="ru-RU" sz="2000" b="1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3. Проведено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30 профилактических тренингов для </a:t>
            </a:r>
            <a:r>
              <a:rPr lang="ru-RU" sz="2000" b="1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454 подростков</a:t>
            </a:r>
            <a:r>
              <a:rPr lang="ru-RU" sz="2000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4. Проведено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15 информационных мероприятий для </a:t>
            </a:r>
            <a:r>
              <a:rPr lang="ru-RU" sz="2000" b="1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202 педагогов</a:t>
            </a:r>
            <a:r>
              <a:rPr lang="ru-RU" sz="2000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по теме "Основы типологии и профилактика травли";</a:t>
            </a:r>
            <a:endParaRPr lang="ru-RU" sz="2000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5. Проведено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15 просветительские мероприятия для </a:t>
            </a:r>
            <a:r>
              <a:rPr lang="ru-RU" sz="2000" b="1" dirty="0" smtClean="0">
                <a:solidFill>
                  <a:srgbClr val="063960"/>
                </a:solidFill>
                <a:ea typeface="Times New Roman" panose="02020603050405020304" pitchFamily="18" charset="0"/>
              </a:rPr>
              <a:t>317</a:t>
            </a:r>
            <a:r>
              <a:rPr lang="ru-RU" sz="2000" b="1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родителей</a:t>
            </a: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 школьников;</a:t>
            </a:r>
            <a:endParaRPr lang="ru-RU" sz="2000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6. Проведено 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20 </a:t>
            </a:r>
            <a:r>
              <a:rPr lang="ru-RU" sz="2000" b="1" dirty="0" err="1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супервизий</a:t>
            </a:r>
            <a:r>
              <a:rPr lang="ru-RU" sz="2000" b="1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региональной команды со стороны экспертов АНО "Территория безопасности".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a typeface="Times New Roman" panose="02020603050405020304" pitchFamily="18" charset="0"/>
              </a:rPr>
              <a:t>7. Проведен круглый стол по итогам реализации проекта</a:t>
            </a:r>
            <a:r>
              <a:rPr lang="ru-RU" sz="2000" dirty="0" smtClean="0">
                <a:solidFill>
                  <a:srgbClr val="063960"/>
                </a:solidFill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6396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В результате проекта создан городской ресурсный центр, специалисты которого проводят работу по профилактике травли, консультирование педагогов, тренинги для детей, разрабатывают и распространяют методические и информационные материалы для дальнейшей профилактики травли в образовательных учреждения.</a:t>
            </a:r>
            <a:endParaRPr lang="ru-RU" sz="2000" dirty="0">
              <a:solidFill>
                <a:srgbClr val="0639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2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2DC4B-12D1-5A58-D648-C7AD1D20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6F4635-11C3-4ABD-9004-0CB4A6C2D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8" y="365123"/>
            <a:ext cx="5801783" cy="4351338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FA8A42A4-5C34-297C-4DB2-594602B4D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9" y="365123"/>
            <a:ext cx="5801784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9" y="4327752"/>
            <a:ext cx="5433060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2C171963-972A-4810-EE28-4ADC21C3D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127000"/>
            <a:ext cx="10603602" cy="2819400"/>
          </a:xfr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552DB8E-A2AB-FEA3-A7FC-4A3D23CD3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33" y="1962260"/>
            <a:ext cx="8622479" cy="4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354523"/>
            <a:ext cx="5376938" cy="4032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64" y="354523"/>
            <a:ext cx="5391074" cy="4043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3" y="4258084"/>
            <a:ext cx="5433060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E431BD-54E5-9AF0-C64A-31D3BD1E17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6396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02B3EE-6163-C765-D21E-B14EB0D6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825625"/>
            <a:ext cx="6017621" cy="3190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63960"/>
                </a:solidFill>
              </a:rPr>
              <a:t>НООО «Семейный центр «ЛАДА»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63960"/>
                </a:solidFill>
              </a:rPr>
              <a:t>Нижний Новгород, </a:t>
            </a:r>
            <a:endParaRPr lang="ru-RU" sz="3600" dirty="0" smtClean="0">
              <a:solidFill>
                <a:srgbClr val="06396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63960"/>
                </a:solidFill>
              </a:rPr>
              <a:t>Московское </a:t>
            </a:r>
            <a:r>
              <a:rPr lang="ru-RU" sz="3600" dirty="0">
                <a:solidFill>
                  <a:srgbClr val="063960"/>
                </a:solidFill>
              </a:rPr>
              <a:t>шоссе, 213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63960"/>
                </a:solidFill>
              </a:rPr>
              <a:t>+7953 561 44 13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063960"/>
                </a:solidFill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http://ladadeti.ru</a:t>
            </a:r>
            <a:endParaRPr lang="ru-RU" sz="3600" b="0" i="0" dirty="0">
              <a:solidFill>
                <a:srgbClr val="063960"/>
              </a:solidFill>
              <a:effectLst/>
            </a:endParaRPr>
          </a:p>
          <a:p>
            <a:pPr marL="0" indent="0">
              <a:buNone/>
            </a:pPr>
            <a:r>
              <a:rPr lang="ru-RU" sz="3600" b="0" i="0" dirty="0">
                <a:solidFill>
                  <a:srgbClr val="063960"/>
                </a:solidFill>
                <a:effectLst/>
              </a:rPr>
              <a:t>Эл. почта: </a:t>
            </a:r>
            <a:r>
              <a:rPr lang="ru-RU" sz="3600" b="0" i="0" dirty="0">
                <a:solidFill>
                  <a:srgbClr val="063960"/>
                </a:solidFill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lada2799525@mail.ru</a:t>
            </a:r>
            <a:endParaRPr lang="ru-RU" sz="3600" dirty="0">
              <a:solidFill>
                <a:srgbClr val="0639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69" y="2028689"/>
            <a:ext cx="5748922" cy="25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9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26BFC5-B0ED-A1AC-07EB-A2AB530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3161211"/>
            <a:ext cx="4058194" cy="818606"/>
          </a:xfrm>
          <a:solidFill>
            <a:srgbClr val="063960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5A17C8-1DEF-FD50-4516-4B1FB535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4206240"/>
            <a:ext cx="11878491" cy="2246811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снижение рисков возникновения случаев травли </a:t>
            </a:r>
            <a:endParaRPr lang="ru-RU" sz="3600" dirty="0" smtClean="0">
              <a:solidFill>
                <a:srgbClr val="06396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образовательных учреждениях Нижнего Новгорода посредством создания ресурсного центра по профилактике </a:t>
            </a:r>
            <a:r>
              <a:rPr lang="ru-RU" sz="3600" dirty="0" err="1" smtClean="0">
                <a:solidFill>
                  <a:srgbClr val="063960"/>
                </a:solidFill>
                <a:effectLst/>
                <a:ea typeface="Times New Roman" panose="02020603050405020304" pitchFamily="18" charset="0"/>
              </a:rPr>
              <a:t>буллинга</a:t>
            </a:r>
            <a:endParaRPr lang="ru-RU" dirty="0">
              <a:solidFill>
                <a:srgbClr val="0639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B9F15F-CBED-21AF-A780-00FB03A2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19787" r="109"/>
          <a:stretch/>
        </p:blipFill>
        <p:spPr>
          <a:xfrm>
            <a:off x="4298839" y="169032"/>
            <a:ext cx="7762531" cy="3802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4732"/>
          <a:stretch/>
        </p:blipFill>
        <p:spPr>
          <a:xfrm>
            <a:off x="87086" y="72264"/>
            <a:ext cx="4182870" cy="30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1" y="60449"/>
            <a:ext cx="4774802" cy="6737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95" y="60448"/>
            <a:ext cx="4704458" cy="67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5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" y="137349"/>
            <a:ext cx="2287170" cy="31960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89" y="137349"/>
            <a:ext cx="2578810" cy="3196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6" y="3447959"/>
            <a:ext cx="2290356" cy="3286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58" y="170861"/>
            <a:ext cx="2260742" cy="3039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" y="3447959"/>
            <a:ext cx="2287170" cy="3287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58" y="3462791"/>
            <a:ext cx="2208181" cy="3311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16" y="123567"/>
            <a:ext cx="3350115" cy="32098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79" y="3447959"/>
            <a:ext cx="3425782" cy="32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D5738-79A3-2E17-B2C2-CD535608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0" y="385004"/>
            <a:ext cx="2828784" cy="854075"/>
          </a:xfrm>
          <a:solidFill>
            <a:srgbClr val="06396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Задачи:</a:t>
            </a:r>
            <a:r>
              <a:rPr lang="ru-RU" b="1" dirty="0">
                <a:solidFill>
                  <a:srgbClr val="0B408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B408F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0B408F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0B408F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5DCFC7-011E-EAFE-AC2F-D70C5748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1346200"/>
            <a:ext cx="6887818" cy="536119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B408F"/>
                </a:solidFill>
                <a:effectLst/>
                <a:ea typeface="Times New Roman" panose="02020603050405020304" pitchFamily="18" charset="0"/>
              </a:rPr>
              <a:t>1.  Создание условий для работы городского ресурсного центра: обучение и поддержка команды тренеров по детской безопасности, консультирование и сопровождение в процессе профилактической работы.</a:t>
            </a:r>
            <a:endParaRPr lang="ru-RU" dirty="0">
              <a:solidFill>
                <a:srgbClr val="0B408F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B408F"/>
                </a:solidFill>
                <a:effectLst/>
                <a:ea typeface="Times New Roman" panose="02020603050405020304" pitchFamily="18" charset="0"/>
              </a:rPr>
              <a:t>2.  Проведение  просветительских информационных мероприятий по профилактике </a:t>
            </a:r>
            <a:r>
              <a:rPr lang="ru-RU" dirty="0" err="1">
                <a:solidFill>
                  <a:srgbClr val="0B408F"/>
                </a:solidFill>
                <a:effectLst/>
                <a:ea typeface="Times New Roman" panose="02020603050405020304" pitchFamily="18" charset="0"/>
              </a:rPr>
              <a:t>буллинга</a:t>
            </a:r>
            <a:r>
              <a:rPr lang="ru-RU" dirty="0">
                <a:solidFill>
                  <a:srgbClr val="0B408F"/>
                </a:solidFill>
                <a:effectLst/>
                <a:ea typeface="Times New Roman" panose="02020603050405020304" pitchFamily="18" charset="0"/>
              </a:rPr>
              <a:t> в общеобразовательных школах.</a:t>
            </a:r>
            <a:endParaRPr lang="ru-RU" dirty="0">
              <a:solidFill>
                <a:srgbClr val="0B408F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4D52D9-FC82-A3ED-607C-B7CF2457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676" r="-1725"/>
          <a:stretch/>
        </p:blipFill>
        <p:spPr>
          <a:xfrm>
            <a:off x="8077202" y="135837"/>
            <a:ext cx="2925416" cy="3243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0D030D-4D5D-181F-FAEA-B66C0772E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25942" r="-1111"/>
          <a:stretch/>
        </p:blipFill>
        <p:spPr>
          <a:xfrm>
            <a:off x="8077202" y="3478695"/>
            <a:ext cx="2925416" cy="32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26FFB08-B5ED-7921-CBA9-313423559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6647" r="2528" b="8548"/>
          <a:stretch/>
        </p:blipFill>
        <p:spPr>
          <a:xfrm>
            <a:off x="152083" y="118407"/>
            <a:ext cx="7578241" cy="2778659"/>
          </a:xfr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1B9CAE-746E-F394-3ADB-9803C1CAA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39" y="118406"/>
            <a:ext cx="3704878" cy="2778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061DEA-71C3-E976-9A6D-C93B88E3C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t="14184" r="451" b="7355"/>
          <a:stretch/>
        </p:blipFill>
        <p:spPr>
          <a:xfrm>
            <a:off x="152083" y="3072590"/>
            <a:ext cx="6971528" cy="3702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CB5C795-79E1-F5E2-3FA9-7DBA524125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2"/>
          <a:stretch/>
        </p:blipFill>
        <p:spPr>
          <a:xfrm>
            <a:off x="7366790" y="3072590"/>
            <a:ext cx="4537827" cy="37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445EE-50CA-4C26-C94C-626A378D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5"/>
            <a:ext cx="5538651" cy="1325563"/>
          </a:xfrm>
          <a:solidFill>
            <a:srgbClr val="063960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Целевые аудитории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AB3C84-5526-D006-CD96-CF514304C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785257"/>
            <a:ext cx="5708831" cy="316992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63960"/>
                </a:solidFill>
              </a:rPr>
              <a:t>Педагоги, школьные психологи, социальные педагоги </a:t>
            </a:r>
          </a:p>
          <a:p>
            <a:r>
              <a:rPr lang="ru-RU" sz="3200" dirty="0">
                <a:solidFill>
                  <a:srgbClr val="063960"/>
                </a:solidFill>
              </a:rPr>
              <a:t>Дети и подростки</a:t>
            </a:r>
          </a:p>
          <a:p>
            <a:r>
              <a:rPr lang="ru-RU" sz="3200" dirty="0">
                <a:solidFill>
                  <a:srgbClr val="063960"/>
                </a:solidFill>
              </a:rPr>
              <a:t>Родительское </a:t>
            </a:r>
            <a:r>
              <a:rPr lang="ru-RU" sz="3200" dirty="0" smtClean="0">
                <a:solidFill>
                  <a:srgbClr val="063960"/>
                </a:solidFill>
              </a:rPr>
              <a:t>сообщество</a:t>
            </a:r>
            <a:endParaRPr lang="ru-RU" sz="3200" dirty="0">
              <a:solidFill>
                <a:srgbClr val="0639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8657F6-0543-BD62-341E-4A7EBC494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60" y="365125"/>
            <a:ext cx="6248701" cy="6248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281355"/>
            <a:ext cx="5433060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2F2A0B-6FB2-1EF2-1594-F4F0E352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1B8FFAD-65A5-1CE4-CEFD-F60D16BAF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4119" r="-79" b="-1913"/>
          <a:stretch/>
        </p:blipFill>
        <p:spPr>
          <a:xfrm>
            <a:off x="130627" y="0"/>
            <a:ext cx="11841389" cy="4214949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FB430A-619A-3B0D-0181-4361A4345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3" y="4086231"/>
            <a:ext cx="3266756" cy="2450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2A88B4-B3E2-A0ED-741B-B86920DA2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55" y="4086231"/>
            <a:ext cx="3712406" cy="2441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4175A6-E1E1-9BA5-BC4B-452439FDD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12" y="4086231"/>
            <a:ext cx="3255388" cy="24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8C3362-6A1A-8A59-CBC3-5C9B3EA6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7" y="243205"/>
            <a:ext cx="10693763" cy="75828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Расходы на реализацию проекта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9C091-677E-AE06-7CF9-D0434390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20800"/>
            <a:ext cx="11369040" cy="5394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Общая стоимость проекта  -</a:t>
            </a:r>
            <a:r>
              <a:rPr lang="ru-RU" dirty="0" smtClean="0">
                <a:solidFill>
                  <a:schemeClr val="bg1"/>
                </a:solidFill>
              </a:rPr>
              <a:t>384120,00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Свой вклад  - 84120,00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Средства субсидии – 300 000,00</a:t>
            </a:r>
          </a:p>
          <a:p>
            <a:pPr marL="0" indent="0">
              <a:buNone/>
            </a:pPr>
            <a:endParaRPr lang="ru-RU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Основные статьи: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Проведение тренинга "Безопасность в детских коллективах"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Проведение тренинга "Безопасность в детских коллективах«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Комплект печатных материалов: плакаты для учебных заведений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Проведение профилактических тренингов для школьников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Проведение лекториев и информационных мероприятий для педагогов и родителей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49916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327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Проект Городской ресурсный центр профилактики буллинга в образовательной среде “Антибуллинг-навигатор”</vt:lpstr>
      <vt:lpstr>Цель проекта:</vt:lpstr>
      <vt:lpstr>Презентация PowerPoint</vt:lpstr>
      <vt:lpstr>Презентация PowerPoint</vt:lpstr>
      <vt:lpstr> Задачи:  </vt:lpstr>
      <vt:lpstr>Презентация PowerPoint</vt:lpstr>
      <vt:lpstr>Целевые аудитории проекта</vt:lpstr>
      <vt:lpstr>Презентация PowerPoint</vt:lpstr>
      <vt:lpstr>Расходы на реализацию проекта</vt:lpstr>
      <vt:lpstr>Презентация PowerPoint</vt:lpstr>
      <vt:lpstr>Основные мероприятия, проведенные в рамках проекта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Смирнова Галина Петровна</cp:lastModifiedBy>
  <cp:revision>14</cp:revision>
  <dcterms:created xsi:type="dcterms:W3CDTF">2022-05-30T08:01:34Z</dcterms:created>
  <dcterms:modified xsi:type="dcterms:W3CDTF">2022-12-12T21:16:16Z</dcterms:modified>
</cp:coreProperties>
</file>